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0"/>
  </p:notesMasterIdLst>
  <p:sldIdLst>
    <p:sldId id="272" r:id="rId2"/>
    <p:sldId id="701" r:id="rId3"/>
    <p:sldId id="728" r:id="rId4"/>
    <p:sldId id="729" r:id="rId5"/>
    <p:sldId id="727" r:id="rId6"/>
    <p:sldId id="726" r:id="rId7"/>
    <p:sldId id="702" r:id="rId8"/>
    <p:sldId id="703" r:id="rId9"/>
    <p:sldId id="704" r:id="rId10"/>
    <p:sldId id="705" r:id="rId11"/>
    <p:sldId id="706" r:id="rId12"/>
    <p:sldId id="714" r:id="rId13"/>
    <p:sldId id="707" r:id="rId14"/>
    <p:sldId id="708" r:id="rId15"/>
    <p:sldId id="709" r:id="rId16"/>
    <p:sldId id="710" r:id="rId17"/>
    <p:sldId id="711" r:id="rId18"/>
    <p:sldId id="712" r:id="rId19"/>
    <p:sldId id="713" r:id="rId20"/>
    <p:sldId id="715" r:id="rId21"/>
    <p:sldId id="717" r:id="rId22"/>
    <p:sldId id="718" r:id="rId23"/>
    <p:sldId id="720" r:id="rId24"/>
    <p:sldId id="721" r:id="rId25"/>
    <p:sldId id="722" r:id="rId26"/>
    <p:sldId id="723" r:id="rId27"/>
    <p:sldId id="724" r:id="rId28"/>
    <p:sldId id="725" r:id="rId29"/>
  </p:sldIdLst>
  <p:sldSz cx="10080625" cy="5670550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612E0-1606-4F08-B737-58017A511C4F}" type="datetimeFigureOut">
              <a:rPr lang="pt-BR" smtClean="0"/>
              <a:t>17/12/2019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4F96C-DCAA-4989-A608-8B32F185F3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899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256" y="627541"/>
            <a:ext cx="8316516" cy="294868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14" spc="-4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547" y="3684137"/>
            <a:ext cx="8316516" cy="94509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 algn="ctr">
              <a:buNone/>
              <a:defRPr sz="1984"/>
            </a:lvl2pPr>
            <a:lvl3pPr marL="756026" indent="0" algn="ctr">
              <a:buNone/>
              <a:defRPr sz="1984"/>
            </a:lvl3pPr>
            <a:lvl4pPr marL="1134039" indent="0" algn="ctr">
              <a:buNone/>
              <a:defRPr sz="1654"/>
            </a:lvl4pPr>
            <a:lvl5pPr marL="1512052" indent="0" algn="ctr">
              <a:buNone/>
              <a:defRPr sz="1654"/>
            </a:lvl5pPr>
            <a:lvl6pPr marL="1890065" indent="0" algn="ctr">
              <a:buNone/>
              <a:defRPr sz="1654"/>
            </a:lvl6pPr>
            <a:lvl7pPr marL="2268078" indent="0" algn="ctr">
              <a:buNone/>
              <a:defRPr sz="1654"/>
            </a:lvl7pPr>
            <a:lvl8pPr marL="2646091" indent="0" algn="ctr">
              <a:buNone/>
              <a:defRPr sz="1654"/>
            </a:lvl8pPr>
            <a:lvl9pPr marL="3024104" indent="0" algn="ctr">
              <a:buNone/>
              <a:defRPr sz="165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601B79A7-61DF-4262-B542-D6EFFAF24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26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260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7" y="342960"/>
            <a:ext cx="2173635" cy="476053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3" y="342960"/>
            <a:ext cx="6394896" cy="4760535"/>
          </a:xfrm>
        </p:spPr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0A5900D-732F-4309-8D03-AF13FC5DCD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8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322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41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627541"/>
            <a:ext cx="8316516" cy="2948686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14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3682077"/>
            <a:ext cx="8316516" cy="94509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22588AB0-9E5E-442F-BFB5-A6ACB5204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1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7255" y="1526148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1119" y="1526149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026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7256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1119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1119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775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240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258ABDC-9885-43DF-BBFA-72DC2CF40C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3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349287" cy="5670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40423" y="0"/>
            <a:ext cx="52923" cy="5670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023" y="491447"/>
            <a:ext cx="2646164" cy="1890183"/>
          </a:xfrm>
        </p:spPr>
        <p:txBody>
          <a:bodyPr anchor="b">
            <a:norm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9246" y="604859"/>
            <a:ext cx="5367933" cy="4347422"/>
          </a:xfrm>
        </p:spPr>
        <p:txBody>
          <a:bodyPr/>
          <a:lstStyle>
            <a:lvl2pPr marL="31753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2pPr>
            <a:lvl3pPr marL="46873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3pPr>
            <a:lvl4pPr marL="61994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4pPr>
            <a:lvl5pPr marL="77114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8023" y="2419435"/>
            <a:ext cx="2646164" cy="279403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4896" y="5341286"/>
            <a:ext cx="2165044" cy="30190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69246" y="5341286"/>
            <a:ext cx="3843238" cy="30190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5597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95397"/>
            <a:ext cx="10078000" cy="1575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" y="4064040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4196207"/>
            <a:ext cx="8361878" cy="680466"/>
          </a:xfrm>
        </p:spPr>
        <p:txBody>
          <a:bodyPr lIns="91440" tIns="0" rIns="91440" bIns="0" anchor="b">
            <a:no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" y="0"/>
            <a:ext cx="10080613" cy="4064040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646">
                <a:solidFill>
                  <a:schemeClr val="bg1"/>
                </a:solidFill>
              </a:defRPr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7256" y="4884233"/>
            <a:ext cx="8361878" cy="491448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96"/>
              </a:spcAft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DF43D3F-A8E5-4166-A602-63AA632CF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24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292513"/>
            <a:ext cx="10080625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5237541"/>
            <a:ext cx="10080626" cy="54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148"/>
            <a:ext cx="8316516" cy="33267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7257" y="5341286"/>
            <a:ext cx="2044130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44">
                <a:solidFill>
                  <a:srgbClr val="FFFFFF"/>
                </a:solidFill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7822" y="5341286"/>
            <a:ext cx="3987605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44" cap="all" baseline="0"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5926" y="5341286"/>
            <a:ext cx="1084812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8">
                <a:solidFill>
                  <a:srgbClr val="FFFFFF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86840" y="1436940"/>
            <a:ext cx="824091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EF271FF7-7E1C-4F17-AB89-2946B48FC21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420" y="92821"/>
            <a:ext cx="664205" cy="5712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9305D85-4FD1-463F-AC81-2FC3769AA80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6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5" r:id="rId12"/>
  </p:sldLayoutIdLst>
  <p:txStyles>
    <p:titleStyle>
      <a:lvl1pPr algn="l" defTabSz="756026" rtl="0" eaLnBrk="1" latinLnBrk="0" hangingPunct="1">
        <a:lnSpc>
          <a:spcPct val="85000"/>
        </a:lnSpc>
        <a:spcBef>
          <a:spcPct val="0"/>
        </a:spcBef>
        <a:buNone/>
        <a:defRPr sz="3969" kern="1200" spc="-4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75603" indent="-75603" algn="l" defTabSz="756026" rtl="0" eaLnBrk="1" latinLnBrk="0" hangingPunct="1">
        <a:lnSpc>
          <a:spcPct val="90000"/>
        </a:lnSpc>
        <a:spcBef>
          <a:spcPts val="992"/>
        </a:spcBef>
        <a:spcAft>
          <a:spcPts val="165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1753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65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6873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61994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7114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90948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07484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24020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40556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rildexte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jsoneditoronline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-1" y="2079228"/>
            <a:ext cx="10080625" cy="2016125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88"/>
          </a:p>
        </p:txBody>
      </p:sp>
      <p:sp>
        <p:nvSpPr>
          <p:cNvPr id="3" name="object 3"/>
          <p:cNvSpPr txBox="1"/>
          <p:nvPr/>
        </p:nvSpPr>
        <p:spPr>
          <a:xfrm>
            <a:off x="2091174" y="2835275"/>
            <a:ext cx="6337718" cy="2322198"/>
          </a:xfrm>
          <a:prstGeom prst="rect">
            <a:avLst/>
          </a:prstGeom>
        </p:spPr>
        <p:txBody>
          <a:bodyPr vert="horz" wrap="square" lIns="0" tIns="59460" rIns="0" bIns="0" rtlCol="0">
            <a:spAutoFit/>
          </a:bodyPr>
          <a:lstStyle/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r>
              <a:rPr sz="3969" spc="-168" dirty="0">
                <a:solidFill>
                  <a:schemeClr val="bg1"/>
                </a:solidFill>
                <a:latin typeface="Trebuchet MS"/>
                <a:cs typeface="Trebuchet MS"/>
              </a:rPr>
              <a:t>Programação </a:t>
            </a:r>
            <a:r>
              <a:rPr sz="3969" spc="-174" dirty="0">
                <a:solidFill>
                  <a:schemeClr val="bg1"/>
                </a:solidFill>
                <a:latin typeface="Trebuchet MS"/>
                <a:cs typeface="Trebuchet MS"/>
              </a:rPr>
              <a:t>para</a:t>
            </a:r>
            <a:r>
              <a:rPr sz="3969" spc="-422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pt-BR" sz="3969" spc="-131" dirty="0">
                <a:solidFill>
                  <a:schemeClr val="bg1"/>
                </a:solidFill>
                <a:latin typeface="Trebuchet MS"/>
                <a:cs typeface="Trebuchet MS"/>
              </a:rPr>
              <a:t>Dispositivos </a:t>
            </a:r>
            <a:r>
              <a:rPr lang="pt-BR" sz="3969" spc="-59" dirty="0">
                <a:solidFill>
                  <a:schemeClr val="bg1"/>
                </a:solidFill>
                <a:latin typeface="Trebuchet MS"/>
                <a:cs typeface="Trebuchet MS"/>
              </a:rPr>
              <a:t>Móveis</a:t>
            </a:r>
            <a:endParaRPr lang="pt-BR" sz="3969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algn="ctr"/>
            <a:r>
              <a:rPr lang="pt-BR" sz="3200" b="1" dirty="0">
                <a:solidFill>
                  <a:srgbClr val="00B050"/>
                </a:solidFill>
              </a:rPr>
              <a:t>Padrão </a:t>
            </a:r>
            <a:r>
              <a:rPr lang="pt-BR" sz="3200" b="1" dirty="0" err="1">
                <a:solidFill>
                  <a:srgbClr val="00B050"/>
                </a:solidFill>
              </a:rPr>
              <a:t>json</a:t>
            </a:r>
            <a:endParaRPr lang="pt-BR" sz="3200" dirty="0">
              <a:solidFill>
                <a:srgbClr val="00B05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30429" y="779625"/>
            <a:ext cx="2498026" cy="417128"/>
          </a:xfrm>
          <a:prstGeom prst="rect">
            <a:avLst/>
          </a:prstGeom>
        </p:spPr>
        <p:txBody>
          <a:bodyPr vert="horz" wrap="square" lIns="0" tIns="4725" rIns="0" bIns="0" rtlCol="0">
            <a:spAutoFit/>
          </a:bodyPr>
          <a:lstStyle/>
          <a:p>
            <a:pPr marL="7875" marR="3150" indent="152387" algn="ctr">
              <a:lnSpc>
                <a:spcPct val="101400"/>
              </a:lnSpc>
              <a:spcBef>
                <a:spcPts val="37"/>
              </a:spcBef>
            </a:pPr>
            <a:r>
              <a:rPr sz="1488" b="1" spc="-115" dirty="0">
                <a:solidFill>
                  <a:srgbClr val="385622"/>
                </a:solidFill>
                <a:latin typeface="Trebuchet MS"/>
                <a:cs typeface="Trebuchet MS"/>
              </a:rPr>
              <a:t>Prof. </a:t>
            </a:r>
            <a:r>
              <a:rPr lang="pt-BR" sz="1488" b="1" spc="-41" dirty="0">
                <a:solidFill>
                  <a:srgbClr val="385622"/>
                </a:solidFill>
                <a:latin typeface="Trebuchet MS"/>
                <a:cs typeface="Trebuchet MS"/>
              </a:rPr>
              <a:t>Rildo Oliveira</a:t>
            </a:r>
          </a:p>
          <a:p>
            <a:pPr marL="7875" marR="3150" indent="152387" algn="ctr">
              <a:lnSpc>
                <a:spcPct val="101400"/>
              </a:lnSpc>
              <a:spcBef>
                <a:spcPts val="37"/>
              </a:spcBef>
            </a:pPr>
            <a:r>
              <a:rPr lang="pt-BR" sz="1240" i="1" spc="-74" dirty="0">
                <a:solidFill>
                  <a:srgbClr val="385622"/>
                </a:solidFill>
                <a:latin typeface="Trebuchet MS"/>
                <a:cs typeface="Trebuchet MS"/>
              </a:rPr>
              <a:t>rildexter@hotmail.com</a:t>
            </a:r>
            <a:endParaRPr sz="1488" dirty="0">
              <a:latin typeface="Trebuchet MS"/>
              <a:cs typeface="Trebuchet M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8C92DA-DD14-4D8B-A316-2A35F12BF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5" y="199752"/>
            <a:ext cx="2705283" cy="12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JSON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27C8F9C-4829-4774-8DE8-E0BEDBE12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974" t="20340" r="17868" b="59434"/>
          <a:stretch/>
        </p:blipFill>
        <p:spPr>
          <a:xfrm>
            <a:off x="5240215" y="1436540"/>
            <a:ext cx="4311803" cy="268312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8F4F950-4127-4EF9-B30C-33AFE8F8B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00" t="20866" r="39901" b="58908"/>
          <a:stretch/>
        </p:blipFill>
        <p:spPr>
          <a:xfrm>
            <a:off x="86639" y="1488905"/>
            <a:ext cx="4570961" cy="317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JSON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1" y="1678547"/>
            <a:ext cx="9167446" cy="267269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Os tipos de dados básicos do JSON são:</a:t>
            </a:r>
          </a:p>
          <a:p>
            <a:pPr marL="0" indent="0" fontAlgn="base">
              <a:buNone/>
            </a:pPr>
            <a:r>
              <a:rPr lang="pt-BR" sz="2400" b="1" dirty="0" err="1">
                <a:solidFill>
                  <a:schemeClr val="tx1"/>
                </a:solidFill>
              </a:rPr>
              <a:t>string</a:t>
            </a:r>
            <a:r>
              <a:rPr lang="pt-BR" sz="2400" dirty="0">
                <a:solidFill>
                  <a:schemeClr val="tx1"/>
                </a:solidFill>
              </a:rPr>
              <a:t> - separados por aspas (duplas ou simples). Ex. "Brasil" ou 'Brasil'</a:t>
            </a:r>
          </a:p>
          <a:p>
            <a:pPr marL="0" indent="0" fontAlgn="base">
              <a:buNone/>
            </a:pPr>
            <a:r>
              <a:rPr lang="pt-BR" sz="2400" b="1" dirty="0">
                <a:solidFill>
                  <a:schemeClr val="tx1"/>
                </a:solidFill>
              </a:rPr>
              <a:t>número</a:t>
            </a:r>
            <a:r>
              <a:rPr lang="pt-BR" sz="2400" dirty="0">
                <a:solidFill>
                  <a:schemeClr val="tx1"/>
                </a:solidFill>
              </a:rPr>
              <a:t> - sem aspas e pode ser inteiro ou real, quando for do tipo real deve-se usar o caractere . (ponto) para separar a parte inteira das casas decimais . Ex. 1 (inteiro) ou 23.454 (real)</a:t>
            </a:r>
          </a:p>
          <a:p>
            <a:pPr marL="0" indent="0" fontAlgn="base">
              <a:buNone/>
            </a:pPr>
            <a:r>
              <a:rPr lang="pt-BR" sz="2400" b="1" dirty="0">
                <a:solidFill>
                  <a:schemeClr val="tx1"/>
                </a:solidFill>
              </a:rPr>
              <a:t>booleano</a:t>
            </a:r>
            <a:r>
              <a:rPr lang="pt-BR" sz="2400" dirty="0">
                <a:solidFill>
                  <a:schemeClr val="tx1"/>
                </a:solidFill>
              </a:rPr>
              <a:t> - tipo lógico normal, pode assumir valores </a:t>
            </a:r>
            <a:r>
              <a:rPr lang="pt-BR" sz="2400" dirty="0" err="1">
                <a:solidFill>
                  <a:schemeClr val="tx1"/>
                </a:solidFill>
              </a:rPr>
              <a:t>true</a:t>
            </a:r>
            <a:r>
              <a:rPr lang="pt-BR" sz="2400" dirty="0">
                <a:solidFill>
                  <a:schemeClr val="tx1"/>
                </a:solidFill>
              </a:rPr>
              <a:t> ou false.</a:t>
            </a:r>
          </a:p>
          <a:p>
            <a:pPr marL="0" indent="0" fontAlgn="base">
              <a:buNone/>
            </a:pPr>
            <a:r>
              <a:rPr lang="pt-BR" sz="2400" b="1" dirty="0">
                <a:solidFill>
                  <a:schemeClr val="tx1"/>
                </a:solidFill>
              </a:rPr>
              <a:t>nulo</a:t>
            </a:r>
            <a:r>
              <a:rPr lang="pt-BR" sz="2400" dirty="0">
                <a:solidFill>
                  <a:schemeClr val="tx1"/>
                </a:solidFill>
              </a:rPr>
              <a:t> - este é o valor nulo mesmo. Ex. { "nome" : </a:t>
            </a:r>
            <a:r>
              <a:rPr lang="pt-BR" sz="2400" dirty="0" err="1">
                <a:solidFill>
                  <a:schemeClr val="tx1"/>
                </a:solidFill>
              </a:rPr>
              <a:t>null</a:t>
            </a:r>
            <a:r>
              <a:rPr lang="pt-BR" sz="2400" dirty="0">
                <a:solidFill>
                  <a:schemeClr val="tx1"/>
                </a:solidFill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637516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JSON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6E93540-9560-436C-A619-DA68D75815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95" t="20340" r="24410" b="40977"/>
          <a:stretch/>
        </p:blipFill>
        <p:spPr>
          <a:xfrm>
            <a:off x="748140" y="1436540"/>
            <a:ext cx="8584344" cy="423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67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Exemplo de JSON no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1" y="1678547"/>
            <a:ext cx="6716178" cy="267269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Vamos usar o aplicativo conversor de moedas como exemplo.</a:t>
            </a: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Este aplicativo busca valores em um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r>
              <a:rPr lang="pt-BR" sz="2400" dirty="0">
                <a:solidFill>
                  <a:schemeClr val="tx1"/>
                </a:solidFill>
              </a:rPr>
              <a:t> do site: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FF0000"/>
                </a:solidFill>
              </a:rPr>
              <a:t>"https://api.hgbrasil.com/</a:t>
            </a:r>
            <a:r>
              <a:rPr lang="pt-BR" sz="2400" dirty="0" err="1">
                <a:solidFill>
                  <a:srgbClr val="FF0000"/>
                </a:solidFill>
              </a:rPr>
              <a:t>finance?format</a:t>
            </a:r>
            <a:r>
              <a:rPr lang="pt-BR" sz="2400" dirty="0">
                <a:solidFill>
                  <a:srgbClr val="FF0000"/>
                </a:solidFill>
              </a:rPr>
              <a:t>=</a:t>
            </a:r>
            <a:r>
              <a:rPr lang="pt-BR" sz="2400" dirty="0" err="1">
                <a:solidFill>
                  <a:srgbClr val="FF0000"/>
                </a:solidFill>
              </a:rPr>
              <a:t>json-cors&amp;key</a:t>
            </a:r>
            <a:r>
              <a:rPr lang="pt-BR" sz="2400" dirty="0">
                <a:solidFill>
                  <a:srgbClr val="FF0000"/>
                </a:solidFill>
              </a:rPr>
              <a:t>=f4c0c86e";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No site para usar </a:t>
            </a:r>
            <a:r>
              <a:rPr lang="pt-BR" sz="2400" dirty="0" err="1">
                <a:solidFill>
                  <a:schemeClr val="tx1"/>
                </a:solidFill>
              </a:rPr>
              <a:t>api</a:t>
            </a:r>
            <a:r>
              <a:rPr lang="pt-BR" sz="2400" dirty="0">
                <a:solidFill>
                  <a:schemeClr val="tx1"/>
                </a:solidFill>
              </a:rPr>
              <a:t> devemos criar um usuário e pedir uma chave. Como nosso objetivo não é ensinar o uso de </a:t>
            </a:r>
            <a:r>
              <a:rPr lang="pt-BR" sz="2400" dirty="0" err="1">
                <a:solidFill>
                  <a:schemeClr val="tx1"/>
                </a:solidFill>
              </a:rPr>
              <a:t>api</a:t>
            </a:r>
            <a:r>
              <a:rPr lang="pt-BR" sz="2400" dirty="0">
                <a:solidFill>
                  <a:schemeClr val="tx1"/>
                </a:solidFill>
              </a:rPr>
              <a:t> mas do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r>
              <a:rPr lang="pt-BR" sz="2400" dirty="0">
                <a:solidFill>
                  <a:schemeClr val="tx1"/>
                </a:solidFill>
              </a:rPr>
              <a:t>, então já temos criado o usuário de uso da </a:t>
            </a:r>
            <a:r>
              <a:rPr lang="pt-BR" sz="2400" dirty="0" err="1">
                <a:solidFill>
                  <a:schemeClr val="tx1"/>
                </a:solidFill>
              </a:rPr>
              <a:t>api</a:t>
            </a:r>
            <a:endParaRPr lang="pt-BR" sz="2400" dirty="0">
              <a:solidFill>
                <a:schemeClr val="tx1"/>
              </a:solidFill>
            </a:endParaRPr>
          </a:p>
          <a:p>
            <a:br>
              <a:rPr lang="pt-BR" sz="2400" dirty="0"/>
            </a:br>
            <a:endParaRPr lang="pt-BR" sz="2400" dirty="0"/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0A0490-4386-4487-872B-8D686EE22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079" t="9270" r="6385" b="11964"/>
          <a:stretch/>
        </p:blipFill>
        <p:spPr>
          <a:xfrm>
            <a:off x="7290533" y="1411378"/>
            <a:ext cx="2790092" cy="425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50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JSON no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1" y="1678547"/>
            <a:ext cx="6716178" cy="267269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Elementos básicos do layout:</a:t>
            </a:r>
          </a:p>
          <a:p>
            <a:pPr fontAlgn="base"/>
            <a:r>
              <a:rPr lang="pt-BR" sz="2400" dirty="0">
                <a:solidFill>
                  <a:schemeClr val="tx1"/>
                </a:solidFill>
              </a:rPr>
              <a:t>Barra superior</a:t>
            </a:r>
          </a:p>
          <a:p>
            <a:pPr fontAlgn="base"/>
            <a:r>
              <a:rPr lang="pt-BR" sz="2400" dirty="0">
                <a:solidFill>
                  <a:schemeClr val="tx1"/>
                </a:solidFill>
              </a:rPr>
              <a:t>Um </a:t>
            </a:r>
            <a:r>
              <a:rPr lang="pt-BR" sz="2400" dirty="0" err="1">
                <a:solidFill>
                  <a:schemeClr val="tx1"/>
                </a:solidFill>
              </a:rPr>
              <a:t>bottom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r>
              <a:rPr lang="pt-BR" sz="2400" dirty="0" err="1">
                <a:solidFill>
                  <a:schemeClr val="tx1"/>
                </a:solidFill>
              </a:rPr>
              <a:t>icon</a:t>
            </a:r>
            <a:endParaRPr lang="pt-BR" sz="2400" dirty="0">
              <a:solidFill>
                <a:schemeClr val="tx1"/>
              </a:solidFill>
            </a:endParaRPr>
          </a:p>
          <a:p>
            <a:pPr fontAlgn="base"/>
            <a:r>
              <a:rPr lang="pt-BR" sz="2400" dirty="0" err="1">
                <a:solidFill>
                  <a:schemeClr val="tx1"/>
                </a:solidFill>
              </a:rPr>
              <a:t>Label</a:t>
            </a:r>
            <a:r>
              <a:rPr lang="pt-BR" sz="2400" dirty="0">
                <a:solidFill>
                  <a:schemeClr val="tx1"/>
                </a:solidFill>
              </a:rPr>
              <a:t> e input</a:t>
            </a:r>
          </a:p>
          <a:p>
            <a:pPr fontAlgn="base"/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Código encontrado em:</a:t>
            </a:r>
          </a:p>
          <a:p>
            <a:pPr marL="0" indent="0" fontAlgn="base">
              <a:buNone/>
            </a:pPr>
            <a:r>
              <a:rPr lang="pt-BR" sz="2400" dirty="0">
                <a:hlinkClick r:id="rId2"/>
              </a:rPr>
              <a:t>https://github.com/rildexter</a:t>
            </a:r>
            <a:br>
              <a:rPr lang="pt-BR" sz="2400" dirty="0"/>
            </a:br>
            <a:endParaRPr lang="pt-BR" sz="2400" dirty="0"/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0A0490-4386-4487-872B-8D686EE225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79" t="9270" r="6385" b="11964"/>
          <a:stretch/>
        </p:blipFill>
        <p:spPr>
          <a:xfrm>
            <a:off x="7290533" y="1411378"/>
            <a:ext cx="2790092" cy="4259172"/>
          </a:xfrm>
          <a:prstGeom prst="rect">
            <a:avLst/>
          </a:prstGeom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08F9C933-99DC-4FB7-9B92-53BAD50A827C}"/>
              </a:ext>
            </a:extLst>
          </p:cNvPr>
          <p:cNvSpPr/>
          <p:nvPr/>
        </p:nvSpPr>
        <p:spPr>
          <a:xfrm>
            <a:off x="4958861" y="1436540"/>
            <a:ext cx="2239108" cy="31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4705AE28-F610-4E60-9991-40C51804373F}"/>
              </a:ext>
            </a:extLst>
          </p:cNvPr>
          <p:cNvSpPr/>
          <p:nvPr/>
        </p:nvSpPr>
        <p:spPr>
          <a:xfrm>
            <a:off x="5838092" y="2260844"/>
            <a:ext cx="2239108" cy="31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6381917F-D88D-4FB9-B57E-F26BCE6734DC}"/>
              </a:ext>
            </a:extLst>
          </p:cNvPr>
          <p:cNvSpPr/>
          <p:nvPr/>
        </p:nvSpPr>
        <p:spPr>
          <a:xfrm>
            <a:off x="5065514" y="3061394"/>
            <a:ext cx="2239108" cy="31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426A9D28-9422-4D73-B955-1253E11C1E9F}"/>
              </a:ext>
            </a:extLst>
          </p:cNvPr>
          <p:cNvSpPr/>
          <p:nvPr/>
        </p:nvSpPr>
        <p:spPr>
          <a:xfrm>
            <a:off x="5065514" y="3708384"/>
            <a:ext cx="2239108" cy="31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45E0DDAF-EA70-401F-8E53-34C2E0447BAC}"/>
              </a:ext>
            </a:extLst>
          </p:cNvPr>
          <p:cNvSpPr/>
          <p:nvPr/>
        </p:nvSpPr>
        <p:spPr>
          <a:xfrm>
            <a:off x="5065514" y="4394054"/>
            <a:ext cx="2239108" cy="31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055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JSON no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0" y="1678547"/>
            <a:ext cx="8741981" cy="267269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O layout nos já vimos como fazer mas vamos relembrar:</a:t>
            </a: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Como usaremos uma </a:t>
            </a:r>
            <a:r>
              <a:rPr lang="pt-BR" sz="2400" dirty="0" err="1">
                <a:solidFill>
                  <a:schemeClr val="tx1"/>
                </a:solidFill>
              </a:rPr>
              <a:t>api</a:t>
            </a:r>
            <a:r>
              <a:rPr lang="pt-BR" sz="2400" dirty="0">
                <a:solidFill>
                  <a:schemeClr val="tx1"/>
                </a:solidFill>
              </a:rPr>
              <a:t> então devemos dizer ao </a:t>
            </a:r>
            <a:r>
              <a:rPr lang="pt-BR" sz="2400" dirty="0" err="1">
                <a:solidFill>
                  <a:schemeClr val="tx1"/>
                </a:solidFill>
              </a:rPr>
              <a:t>flutter</a:t>
            </a:r>
            <a:r>
              <a:rPr lang="pt-BR" sz="2400" dirty="0">
                <a:solidFill>
                  <a:schemeClr val="tx1"/>
                </a:solidFill>
              </a:rPr>
              <a:t> que ele deverá usar acesso por http no </a:t>
            </a:r>
            <a:r>
              <a:rPr lang="pt-BR" sz="2400" dirty="0" err="1">
                <a:solidFill>
                  <a:schemeClr val="tx1"/>
                </a:solidFill>
              </a:rPr>
              <a:t>pubspec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br>
              <a:rPr lang="pt-BR" sz="2400" dirty="0"/>
            </a:br>
            <a:endParaRPr lang="pt-BR" sz="2400" dirty="0"/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019C83C-2995-403F-8C0D-289BC1DFA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09" t="50000" r="15339" b="25586"/>
          <a:stretch/>
        </p:blipFill>
        <p:spPr>
          <a:xfrm>
            <a:off x="481790" y="3228794"/>
            <a:ext cx="8871684" cy="2010433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9CF60589-500C-4EB1-8926-2CB5F3E62C0C}"/>
              </a:ext>
            </a:extLst>
          </p:cNvPr>
          <p:cNvSpPr/>
          <p:nvPr/>
        </p:nvSpPr>
        <p:spPr>
          <a:xfrm rot="10800000">
            <a:off x="3024552" y="4649795"/>
            <a:ext cx="1711569" cy="290878"/>
          </a:xfrm>
          <a:prstGeom prst="rightArrow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1356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JSON no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0" y="1678547"/>
            <a:ext cx="9166302" cy="267269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Nosso </a:t>
            </a:r>
            <a:r>
              <a:rPr lang="pt-BR" sz="2400" dirty="0" err="1">
                <a:solidFill>
                  <a:schemeClr val="tx1"/>
                </a:solidFill>
              </a:rPr>
              <a:t>Void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r>
              <a:rPr lang="pt-BR" sz="2400" dirty="0" err="1">
                <a:solidFill>
                  <a:schemeClr val="tx1"/>
                </a:solidFill>
              </a:rPr>
              <a:t>main</a:t>
            </a:r>
            <a:r>
              <a:rPr lang="pt-BR" sz="2400" dirty="0">
                <a:solidFill>
                  <a:schemeClr val="tx1"/>
                </a:solidFill>
              </a:rPr>
              <a:t> deverá chamar a biblioteca Material. Perceba que temos um </a:t>
            </a:r>
            <a:r>
              <a:rPr lang="pt-BR" sz="2400" dirty="0" err="1">
                <a:solidFill>
                  <a:schemeClr val="tx1"/>
                </a:solidFill>
              </a:rPr>
              <a:t>async</a:t>
            </a:r>
            <a:r>
              <a:rPr lang="pt-BR" sz="2400" dirty="0">
                <a:solidFill>
                  <a:schemeClr val="tx1"/>
                </a:solidFill>
              </a:rPr>
              <a:t> pois faremos uma conexão assíncrona com a API. </a:t>
            </a:r>
            <a:r>
              <a:rPr lang="pt-BR" sz="2400" dirty="0" err="1">
                <a:solidFill>
                  <a:schemeClr val="tx1"/>
                </a:solidFill>
              </a:rPr>
              <a:t>Tambem</a:t>
            </a:r>
            <a:r>
              <a:rPr lang="pt-BR" sz="2400" dirty="0">
                <a:solidFill>
                  <a:schemeClr val="tx1"/>
                </a:solidFill>
              </a:rPr>
              <a:t> temos a inclusão de um tema. Colocando o tema neste inicio faz que todas possíveis paginas do app tenha este tema.</a:t>
            </a:r>
          </a:p>
          <a:p>
            <a:pPr marL="0" indent="0" fontAlgn="base">
              <a:buNone/>
            </a:pPr>
            <a:br>
              <a:rPr lang="pt-BR" sz="2400" dirty="0"/>
            </a:br>
            <a:endParaRPr lang="pt-BR" sz="2400" dirty="0"/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1B21B4B-CEA0-47DA-AD34-A5E759CF0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59" t="35199" r="8501" b="34255"/>
          <a:stretch/>
        </p:blipFill>
        <p:spPr>
          <a:xfrm>
            <a:off x="-1" y="3387969"/>
            <a:ext cx="10082841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70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JSON no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0" y="1678547"/>
            <a:ext cx="9166302" cy="267269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Inserimos as bibliotecas: a de material já conhecida.</a:t>
            </a: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A de http colocada no </a:t>
            </a:r>
            <a:r>
              <a:rPr lang="pt-BR" sz="2400" dirty="0" err="1">
                <a:solidFill>
                  <a:schemeClr val="tx1"/>
                </a:solidFill>
              </a:rPr>
              <a:t>pubspec</a:t>
            </a:r>
            <a:r>
              <a:rPr lang="pt-BR" sz="2400" dirty="0">
                <a:solidFill>
                  <a:schemeClr val="tx1"/>
                </a:solidFill>
              </a:rPr>
              <a:t>;</a:t>
            </a: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A </a:t>
            </a:r>
            <a:r>
              <a:rPr lang="pt-BR" sz="2400" dirty="0" err="1">
                <a:solidFill>
                  <a:schemeClr val="tx1"/>
                </a:solidFill>
              </a:rPr>
              <a:t>dart:convert</a:t>
            </a:r>
            <a:r>
              <a:rPr lang="pt-BR" sz="2400" dirty="0">
                <a:solidFill>
                  <a:schemeClr val="tx1"/>
                </a:solidFill>
              </a:rPr>
              <a:t> servirá para trabalhar com a conversão de dados para o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r>
              <a:rPr lang="pt-BR" sz="2400" dirty="0">
                <a:solidFill>
                  <a:schemeClr val="tx1"/>
                </a:solidFill>
              </a:rPr>
              <a:t> e </a:t>
            </a:r>
            <a:r>
              <a:rPr lang="pt-BR" sz="2400" dirty="0" err="1">
                <a:solidFill>
                  <a:schemeClr val="tx1"/>
                </a:solidFill>
              </a:rPr>
              <a:t>dart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br>
              <a:rPr lang="pt-BR" sz="2400" dirty="0"/>
            </a:br>
            <a:endParaRPr lang="pt-BR" sz="2400" dirty="0"/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1B21B4B-CEA0-47DA-AD34-A5E759CF0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60" t="10554" r="9000" b="75038"/>
          <a:stretch/>
        </p:blipFill>
        <p:spPr>
          <a:xfrm>
            <a:off x="-2216" y="4138246"/>
            <a:ext cx="10082841" cy="109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91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JSON no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0" y="1678547"/>
            <a:ext cx="9166302" cy="267269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Criamos nosso </a:t>
            </a:r>
            <a:r>
              <a:rPr lang="pt-BR" sz="2400" dirty="0" err="1">
                <a:solidFill>
                  <a:schemeClr val="tx1"/>
                </a:solidFill>
              </a:rPr>
              <a:t>statefulWidget</a:t>
            </a:r>
            <a:r>
              <a:rPr lang="pt-BR" sz="2400" dirty="0">
                <a:solidFill>
                  <a:schemeClr val="tx1"/>
                </a:solidFill>
              </a:rPr>
              <a:t> padrão (</a:t>
            </a:r>
            <a:r>
              <a:rPr lang="pt-BR" sz="2400" dirty="0" err="1">
                <a:solidFill>
                  <a:schemeClr val="tx1"/>
                </a:solidFill>
              </a:rPr>
              <a:t>stf</a:t>
            </a:r>
            <a:r>
              <a:rPr lang="pt-BR" sz="2400" dirty="0">
                <a:solidFill>
                  <a:schemeClr val="tx1"/>
                </a:solidFill>
              </a:rPr>
              <a:t>) para que neste tenhamos nosso código funcional</a:t>
            </a:r>
            <a:br>
              <a:rPr lang="pt-BR" sz="2400" dirty="0">
                <a:solidFill>
                  <a:schemeClr val="tx1"/>
                </a:solidFill>
              </a:rPr>
            </a:b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6D981D8-1FCF-4AB7-A03F-D3C2F51A4F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44" t="20753" r="25479" b="59846"/>
          <a:stretch/>
        </p:blipFill>
        <p:spPr>
          <a:xfrm>
            <a:off x="668215" y="2835275"/>
            <a:ext cx="7583440" cy="200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05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JSON no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0" y="1678547"/>
            <a:ext cx="9166302" cy="267269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Neste trecho no </a:t>
            </a:r>
            <a:r>
              <a:rPr lang="pt-BR" sz="2400" dirty="0" err="1">
                <a:solidFill>
                  <a:schemeClr val="tx1"/>
                </a:solidFill>
              </a:rPr>
              <a:t>statefulWidget</a:t>
            </a:r>
            <a:r>
              <a:rPr lang="pt-BR" sz="2400" dirty="0">
                <a:solidFill>
                  <a:schemeClr val="tx1"/>
                </a:solidFill>
              </a:rPr>
              <a:t> é onde usamos o future. Essa função diz que ao recebermos o valor do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r>
              <a:rPr lang="pt-BR" sz="2400" dirty="0">
                <a:solidFill>
                  <a:schemeClr val="tx1"/>
                </a:solidFill>
              </a:rPr>
              <a:t> da API não iremos usa-lo agora mas devemos esperar o usuário colocar os valores iniciais.</a:t>
            </a:r>
            <a:br>
              <a:rPr lang="pt-BR" sz="2400" dirty="0">
                <a:solidFill>
                  <a:schemeClr val="tx1"/>
                </a:solidFill>
              </a:rPr>
            </a:b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B36B556-DCB4-4FE3-B75A-0E103963FF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45" t="39328" r="23944" b="44161"/>
          <a:stretch/>
        </p:blipFill>
        <p:spPr>
          <a:xfrm>
            <a:off x="234462" y="3598985"/>
            <a:ext cx="9414721" cy="190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46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Dica extra: Criando um </a:t>
            </a:r>
            <a:r>
              <a:rPr lang="pt-BR" dirty="0" err="1"/>
              <a:t>apk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78" y="1436541"/>
            <a:ext cx="9022815" cy="2797470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Nosso aplicativo ao estar pronto para ser lançado em loja devemos fazer algumas configurações junto a loja desejada, mas para gerar um simples </a:t>
            </a:r>
            <a:r>
              <a:rPr lang="pt-BR" sz="2400" dirty="0" err="1">
                <a:solidFill>
                  <a:schemeClr val="tx1"/>
                </a:solidFill>
              </a:rPr>
              <a:t>apk</a:t>
            </a:r>
            <a:r>
              <a:rPr lang="pt-BR" sz="2400" dirty="0">
                <a:solidFill>
                  <a:schemeClr val="tx1"/>
                </a:solidFill>
              </a:rPr>
              <a:t> devemos o seguinte:</a:t>
            </a: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Entre no diretório do aplicativo pronto</a:t>
            </a: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Digite no terminal: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r>
              <a:rPr lang="pt-BR" dirty="0">
                <a:solidFill>
                  <a:schemeClr val="tx1"/>
                </a:solidFill>
              </a:rPr>
              <a:t> build </a:t>
            </a:r>
            <a:r>
              <a:rPr lang="pt-BR" dirty="0" err="1">
                <a:solidFill>
                  <a:schemeClr val="tx1"/>
                </a:solidFill>
              </a:rPr>
              <a:t>apk</a:t>
            </a:r>
            <a:r>
              <a:rPr lang="pt-BR" dirty="0">
                <a:solidFill>
                  <a:schemeClr val="tx1"/>
                </a:solidFill>
              </a:rPr>
              <a:t> --split-per-abi</a:t>
            </a:r>
          </a:p>
          <a:p>
            <a:pPr marL="0" indent="0" fontAlgn="base">
              <a:buNone/>
            </a:pPr>
            <a:r>
              <a:rPr lang="pt-BR" dirty="0">
                <a:solidFill>
                  <a:schemeClr val="tx1"/>
                </a:solidFill>
              </a:rPr>
              <a:t>	O comando resulta em dois arquivos </a:t>
            </a:r>
            <a:r>
              <a:rPr lang="pt-BR" dirty="0" err="1">
                <a:solidFill>
                  <a:schemeClr val="tx1"/>
                </a:solidFill>
              </a:rPr>
              <a:t>apk</a:t>
            </a:r>
            <a:r>
              <a:rPr lang="pt-BR" dirty="0">
                <a:solidFill>
                  <a:schemeClr val="tx1"/>
                </a:solidFill>
              </a:rPr>
              <a:t> :</a:t>
            </a:r>
          </a:p>
          <a:p>
            <a:pPr marL="0" indent="0" fontAlgn="base">
              <a:buNone/>
            </a:pPr>
            <a:r>
              <a:rPr lang="pt-BR" dirty="0">
                <a:solidFill>
                  <a:schemeClr val="tx1"/>
                </a:solidFill>
              </a:rPr>
              <a:t>&lt;app </a:t>
            </a:r>
            <a:r>
              <a:rPr lang="pt-BR" dirty="0" err="1">
                <a:solidFill>
                  <a:schemeClr val="tx1"/>
                </a:solidFill>
              </a:rPr>
              <a:t>dir</a:t>
            </a:r>
            <a:r>
              <a:rPr lang="pt-BR" dirty="0">
                <a:solidFill>
                  <a:schemeClr val="tx1"/>
                </a:solidFill>
              </a:rPr>
              <a:t>&gt;/build/app/outputs/</a:t>
            </a:r>
            <a:r>
              <a:rPr lang="pt-BR" dirty="0" err="1">
                <a:solidFill>
                  <a:schemeClr val="tx1"/>
                </a:solidFill>
              </a:rPr>
              <a:t>apk</a:t>
            </a:r>
            <a:r>
              <a:rPr lang="pt-BR" dirty="0">
                <a:solidFill>
                  <a:schemeClr val="tx1"/>
                </a:solidFill>
              </a:rPr>
              <a:t>/release/app-armeabi-v7a-release.apk</a:t>
            </a:r>
          </a:p>
          <a:p>
            <a:pPr marL="0" indent="0" fontAlgn="base">
              <a:buNone/>
            </a:pPr>
            <a:r>
              <a:rPr lang="pt-BR" dirty="0">
                <a:solidFill>
                  <a:schemeClr val="tx1"/>
                </a:solidFill>
              </a:rPr>
              <a:t>&lt;app </a:t>
            </a:r>
            <a:r>
              <a:rPr lang="pt-BR" dirty="0" err="1">
                <a:solidFill>
                  <a:schemeClr val="tx1"/>
                </a:solidFill>
              </a:rPr>
              <a:t>dir</a:t>
            </a:r>
            <a:r>
              <a:rPr lang="pt-BR" dirty="0">
                <a:solidFill>
                  <a:schemeClr val="tx1"/>
                </a:solidFill>
              </a:rPr>
              <a:t>&gt;/build/app/outputs/</a:t>
            </a:r>
            <a:r>
              <a:rPr lang="pt-BR" dirty="0" err="1">
                <a:solidFill>
                  <a:schemeClr val="tx1"/>
                </a:solidFill>
              </a:rPr>
              <a:t>apk</a:t>
            </a:r>
            <a:r>
              <a:rPr lang="pt-BR" dirty="0">
                <a:solidFill>
                  <a:schemeClr val="tx1"/>
                </a:solidFill>
              </a:rPr>
              <a:t>/release/app-arm64-v8a-release.apk</a:t>
            </a: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556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JSON no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0" y="1678547"/>
            <a:ext cx="9166302" cy="267269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A requisição pedida pelo Future devera estar no caminho inserido no inicio do código</a:t>
            </a:r>
            <a:br>
              <a:rPr lang="pt-BR" sz="2400" dirty="0">
                <a:solidFill>
                  <a:schemeClr val="tx1"/>
                </a:solidFill>
              </a:rPr>
            </a:b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ED9D2A7-5E62-4407-877F-AE646F6CEB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97" t="17038" r="16634" b="56957"/>
          <a:stretch/>
        </p:blipFill>
        <p:spPr>
          <a:xfrm>
            <a:off x="277978" y="2969981"/>
            <a:ext cx="9573926" cy="229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45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JSON no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0" y="1678547"/>
            <a:ext cx="2191072" cy="267269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Neste trecho temos o corpo do future</a:t>
            </a: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Onde temos os possíveis status do programa</a:t>
            </a:r>
            <a:br>
              <a:rPr lang="pt-BR" sz="2400" dirty="0">
                <a:solidFill>
                  <a:schemeClr val="tx1"/>
                </a:solidFill>
              </a:rPr>
            </a:b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31532FF-938B-4363-8E35-661369D1F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64" t="9271" r="14292" b="23935"/>
          <a:stretch/>
        </p:blipFill>
        <p:spPr>
          <a:xfrm>
            <a:off x="2800593" y="1537110"/>
            <a:ext cx="7280032" cy="413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94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JSON no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0" y="1678547"/>
            <a:ext cx="8802810" cy="1156728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Perceba que já temos um tratamento de erro caso a conexão não resulte em dados recebidos.</a:t>
            </a:r>
            <a:br>
              <a:rPr lang="pt-BR" sz="2400" dirty="0">
                <a:solidFill>
                  <a:schemeClr val="tx1"/>
                </a:solidFill>
              </a:rPr>
            </a:b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7DB5834-9663-46D2-B35C-C75255451C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64" t="17863" r="14292" b="46638"/>
          <a:stretch/>
        </p:blipFill>
        <p:spPr>
          <a:xfrm>
            <a:off x="420962" y="3014265"/>
            <a:ext cx="8802810" cy="265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52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JSON no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0" y="1678547"/>
            <a:ext cx="8802810" cy="1156728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Lembrem-se que no recebimento de dados do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r>
              <a:rPr lang="pt-BR" sz="2400" dirty="0">
                <a:solidFill>
                  <a:schemeClr val="tx1"/>
                </a:solidFill>
              </a:rPr>
              <a:t> (o snapshot) devemos seguir as regras de dados na lista do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Como quando trabalhamos com listas e Maps em </a:t>
            </a:r>
            <a:r>
              <a:rPr lang="pt-BR" sz="2400" dirty="0" err="1">
                <a:solidFill>
                  <a:schemeClr val="tx1"/>
                </a:solidFill>
              </a:rPr>
              <a:t>dart</a:t>
            </a:r>
            <a:br>
              <a:rPr lang="pt-BR" sz="2400" dirty="0">
                <a:solidFill>
                  <a:schemeClr val="tx1"/>
                </a:solidFill>
              </a:rPr>
            </a:b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D5D916E-B0E3-4C0F-AA0F-916013A76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61" t="20753" r="7897" b="63149"/>
          <a:stretch/>
        </p:blipFill>
        <p:spPr>
          <a:xfrm>
            <a:off x="0" y="3864757"/>
            <a:ext cx="9594680" cy="131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61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JSON no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559" y="1436540"/>
            <a:ext cx="8802810" cy="1156728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Com os dados recebidos, a conversão deverá acontecer em funções especificas. Uma para cada moeda com seu devido controlador.</a:t>
            </a:r>
            <a:br>
              <a:rPr lang="pt-BR" sz="2400" dirty="0">
                <a:solidFill>
                  <a:schemeClr val="tx1"/>
                </a:solidFill>
              </a:rPr>
            </a:b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5895ED1-9E9E-4B4D-A77E-83746316D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76" t="37677" r="17548" b="27237"/>
          <a:stretch/>
        </p:blipFill>
        <p:spPr>
          <a:xfrm>
            <a:off x="119446" y="2497015"/>
            <a:ext cx="9081159" cy="316352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6A71EBF-027C-4C50-B25C-403DBBFAC359}"/>
              </a:ext>
            </a:extLst>
          </p:cNvPr>
          <p:cNvSpPr/>
          <p:nvPr/>
        </p:nvSpPr>
        <p:spPr>
          <a:xfrm>
            <a:off x="481790" y="2677013"/>
            <a:ext cx="4371918" cy="31652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3A71E4D4-613D-4708-A771-C405C1596C2A}"/>
              </a:ext>
            </a:extLst>
          </p:cNvPr>
          <p:cNvSpPr/>
          <p:nvPr/>
        </p:nvSpPr>
        <p:spPr>
          <a:xfrm>
            <a:off x="234462" y="4465637"/>
            <a:ext cx="633045" cy="468923"/>
          </a:xfrm>
          <a:prstGeom prst="rightArrow">
            <a:avLst/>
          </a:prstGeom>
          <a:solidFill>
            <a:srgbClr val="00B0F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527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JSON no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90" y="1678547"/>
            <a:ext cx="8802810" cy="1156728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Tais controladores inseridos na nossa classe.</a:t>
            </a:r>
            <a:br>
              <a:rPr lang="pt-BR" sz="2400" dirty="0">
                <a:solidFill>
                  <a:schemeClr val="tx1"/>
                </a:solidFill>
              </a:rPr>
            </a:b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85363F6-997A-4B0C-B25D-F44A33E19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76" t="19515" r="24061" b="60672"/>
          <a:stretch/>
        </p:blipFill>
        <p:spPr>
          <a:xfrm>
            <a:off x="0" y="2775388"/>
            <a:ext cx="9491088" cy="242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62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JSON no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559" y="1436540"/>
            <a:ext cx="8802810" cy="1156728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Percebam que já temos o tratamento caso o campo esteja vazio,</a:t>
            </a: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Chamando a função </a:t>
            </a:r>
            <a:r>
              <a:rPr lang="pt-BR" sz="2400" dirty="0" err="1">
                <a:solidFill>
                  <a:schemeClr val="tx1"/>
                </a:solidFill>
              </a:rPr>
              <a:t>clearAll</a:t>
            </a:r>
            <a:br>
              <a:rPr lang="pt-BR" sz="2400" dirty="0">
                <a:solidFill>
                  <a:schemeClr val="tx1"/>
                </a:solidFill>
              </a:rPr>
            </a:b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5895ED1-9E9E-4B4D-A77E-83746316D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76" t="37677" r="17548" b="27237"/>
          <a:stretch/>
        </p:blipFill>
        <p:spPr>
          <a:xfrm>
            <a:off x="119446" y="2497015"/>
            <a:ext cx="9081159" cy="316352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6A71EBF-027C-4C50-B25C-403DBBFAC359}"/>
              </a:ext>
            </a:extLst>
          </p:cNvPr>
          <p:cNvSpPr/>
          <p:nvPr/>
        </p:nvSpPr>
        <p:spPr>
          <a:xfrm>
            <a:off x="481790" y="2930769"/>
            <a:ext cx="4371918" cy="90297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8012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JSON no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559" y="1436540"/>
            <a:ext cx="8802810" cy="1156728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Percebam que já temos o tratamento caso o campo esteja vazio,</a:t>
            </a: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Chamando a função </a:t>
            </a:r>
            <a:r>
              <a:rPr lang="pt-BR" sz="2400" dirty="0" err="1">
                <a:solidFill>
                  <a:schemeClr val="tx1"/>
                </a:solidFill>
              </a:rPr>
              <a:t>clearAll</a:t>
            </a:r>
            <a:br>
              <a:rPr lang="pt-BR" sz="2400" dirty="0">
                <a:solidFill>
                  <a:schemeClr val="tx1"/>
                </a:solidFill>
              </a:rPr>
            </a:b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7CB4959-78A2-4837-8BE0-21F686C03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72" t="32311" r="32085" b="46225"/>
          <a:stretch/>
        </p:blipFill>
        <p:spPr>
          <a:xfrm>
            <a:off x="907256" y="2715312"/>
            <a:ext cx="7205113" cy="295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25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JSON no </a:t>
            </a:r>
            <a:r>
              <a:rPr lang="pt-BR" dirty="0" err="1">
                <a:solidFill>
                  <a:schemeClr val="tx1"/>
                </a:solidFill>
              </a:rPr>
              <a:t>Flutter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962" y="1696595"/>
            <a:ext cx="8802810" cy="1156728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Neste aplicativo temos o uso de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r>
              <a:rPr lang="pt-BR" sz="2400" dirty="0">
                <a:solidFill>
                  <a:schemeClr val="tx1"/>
                </a:solidFill>
              </a:rPr>
              <a:t> por uma </a:t>
            </a:r>
            <a:r>
              <a:rPr lang="pt-BR" sz="2400" dirty="0" err="1">
                <a:solidFill>
                  <a:schemeClr val="tx1"/>
                </a:solidFill>
              </a:rPr>
              <a:t>api</a:t>
            </a:r>
            <a:r>
              <a:rPr lang="pt-BR" sz="2400" dirty="0">
                <a:solidFill>
                  <a:schemeClr val="tx1"/>
                </a:solidFill>
              </a:rPr>
              <a:t> e caso desejamos o uso deste arquivo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r>
              <a:rPr lang="pt-BR" sz="2400" dirty="0">
                <a:solidFill>
                  <a:schemeClr val="tx1"/>
                </a:solidFill>
              </a:rPr>
              <a:t> no modo local isso seria bem mais simplificado.</a:t>
            </a: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O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r>
              <a:rPr lang="pt-BR" sz="2400" dirty="0">
                <a:solidFill>
                  <a:schemeClr val="tx1"/>
                </a:solidFill>
              </a:rPr>
              <a:t> fica nas pasta do aplicativo e somente apontamos para ele. Algo parecido como a inserção de imagem em nosso primeiro programa.</a:t>
            </a:r>
            <a:br>
              <a:rPr lang="pt-BR" sz="2400" dirty="0">
                <a:solidFill>
                  <a:schemeClr val="tx1"/>
                </a:solidFill>
              </a:rPr>
            </a:b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875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Dica extra: Criando um </a:t>
            </a:r>
            <a:r>
              <a:rPr lang="pt-BR" dirty="0" err="1"/>
              <a:t>apk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A289DEA-0B98-4DA5-BE5B-F853B2CBA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38" t="60227" r="37434" b="12767"/>
          <a:stretch/>
        </p:blipFill>
        <p:spPr>
          <a:xfrm>
            <a:off x="265911" y="1491625"/>
            <a:ext cx="9395880" cy="36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57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Dica extra: Criando um </a:t>
            </a:r>
            <a:r>
              <a:rPr lang="pt-BR" dirty="0" err="1"/>
              <a:t>apk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78" y="1436541"/>
            <a:ext cx="9022815" cy="2797470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 err="1">
                <a:solidFill>
                  <a:schemeClr val="tx1"/>
                </a:solidFill>
              </a:rPr>
              <a:t>Possivel</a:t>
            </a:r>
            <a:r>
              <a:rPr lang="pt-BR" sz="2400" dirty="0">
                <a:solidFill>
                  <a:schemeClr val="tx1"/>
                </a:solidFill>
              </a:rPr>
              <a:t> caminho dos </a:t>
            </a:r>
            <a:r>
              <a:rPr lang="pt-BR" sz="2400" dirty="0" err="1">
                <a:solidFill>
                  <a:schemeClr val="tx1"/>
                </a:solidFill>
              </a:rPr>
              <a:t>apk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r>
              <a:rPr lang="pt-BR" sz="2400" dirty="0" err="1">
                <a:solidFill>
                  <a:schemeClr val="tx1"/>
                </a:solidFill>
              </a:rPr>
              <a:t>PastadoAplicativo</a:t>
            </a:r>
            <a:r>
              <a:rPr lang="pt-BR" sz="2400" dirty="0">
                <a:solidFill>
                  <a:schemeClr val="tx1"/>
                </a:solidFill>
              </a:rPr>
              <a:t>\aplicativo\build\app\outputs\apk\release</a:t>
            </a: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9C75FE2-34D4-49D0-B27D-25B821590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9" t="6824" r="30634" b="72022"/>
          <a:stretch/>
        </p:blipFill>
        <p:spPr>
          <a:xfrm>
            <a:off x="638978" y="3040656"/>
            <a:ext cx="9351140" cy="208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54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809623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chemeClr val="tx1"/>
                </a:solidFill>
              </a:rPr>
              <a:t>Publicando na Google Play Store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78" y="1740665"/>
            <a:ext cx="9022815" cy="2493346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Para obter instruções detalhadas sobre como publicar seu aplicativo na Google Play Store, consulte a documentação de lançamento do Google Play.</a:t>
            </a: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Decida qual ação você deseja para monetizar seu App: </a:t>
            </a:r>
            <a:r>
              <a:rPr lang="pt-BR" sz="2400" dirty="0" err="1">
                <a:solidFill>
                  <a:schemeClr val="tx1"/>
                </a:solidFill>
              </a:rPr>
              <a:t>adsense</a:t>
            </a:r>
            <a:r>
              <a:rPr lang="pt-BR" sz="2400" dirty="0">
                <a:solidFill>
                  <a:schemeClr val="tx1"/>
                </a:solidFill>
              </a:rPr>
              <a:t>, campanhas, pago ou mesmo gratuito. </a:t>
            </a:r>
          </a:p>
        </p:txBody>
      </p:sp>
    </p:spTree>
    <p:extLst>
      <p:ext uri="{BB962C8B-B14F-4D97-AF65-F5344CB8AC3E}">
        <p14:creationId xmlns:p14="http://schemas.microsoft.com/office/powerpoint/2010/main" val="263028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JSON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2180491"/>
            <a:ext cx="8553267" cy="2053519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/>
              <a:t>JSON é um formado de representação de dados baseado na linguagem de programação </a:t>
            </a:r>
            <a:r>
              <a:rPr lang="pt-BR" sz="2400" b="1" dirty="0"/>
              <a:t>Javascript</a:t>
            </a:r>
            <a:r>
              <a:rPr lang="pt-BR" sz="2400" dirty="0"/>
              <a:t>, daí o nome </a:t>
            </a:r>
            <a:r>
              <a:rPr lang="pt-BR" sz="2400" i="1" dirty="0" err="1"/>
              <a:t>JavaScript</a:t>
            </a:r>
            <a:r>
              <a:rPr lang="pt-BR" sz="2400" i="1" dirty="0"/>
              <a:t> </a:t>
            </a:r>
            <a:r>
              <a:rPr lang="pt-BR" sz="2400" i="1" dirty="0" err="1"/>
              <a:t>Object</a:t>
            </a:r>
            <a:r>
              <a:rPr lang="pt-BR" sz="2400" i="1" dirty="0"/>
              <a:t> </a:t>
            </a:r>
            <a:r>
              <a:rPr lang="pt-BR" sz="2400" i="1" dirty="0" err="1"/>
              <a:t>Notation</a:t>
            </a:r>
            <a:r>
              <a:rPr lang="pt-BR" sz="2400" dirty="0"/>
              <a:t>. Ou seja, </a:t>
            </a:r>
            <a:r>
              <a:rPr lang="pt-BR" sz="2400" i="1" dirty="0"/>
              <a:t>Notação de Objeto em Javascript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3513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JSON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61317"/>
            <a:ext cx="8553267" cy="267269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dirty="0"/>
              <a:t>Siga para o site: </a:t>
            </a:r>
            <a:r>
              <a:rPr lang="pt-BR" dirty="0">
                <a:hlinkClick r:id="rId2"/>
              </a:rPr>
              <a:t>http://jsoneditoronline.org/</a:t>
            </a:r>
            <a:endParaRPr lang="pt-BR" dirty="0"/>
          </a:p>
          <a:p>
            <a:pPr marL="0" indent="0" fontAlgn="base">
              <a:buNone/>
            </a:pPr>
            <a:endParaRPr lang="pt-BR" dirty="0"/>
          </a:p>
          <a:p>
            <a:pPr marL="0" indent="0" fontAlgn="base">
              <a:buNone/>
            </a:pPr>
            <a:r>
              <a:rPr lang="pt-BR" dirty="0"/>
              <a:t>Vamos pensar no exemplo de um objeto </a:t>
            </a:r>
            <a:r>
              <a:rPr lang="pt-BR" i="1" dirty="0"/>
              <a:t>pessoa</a:t>
            </a:r>
            <a:r>
              <a:rPr lang="pt-BR" dirty="0"/>
              <a:t> com nome </a:t>
            </a:r>
            <a:r>
              <a:rPr lang="pt-BR" b="1" dirty="0"/>
              <a:t>Pedro</a:t>
            </a:r>
            <a:r>
              <a:rPr lang="pt-BR" dirty="0"/>
              <a:t> e altura </a:t>
            </a:r>
            <a:r>
              <a:rPr lang="pt-BR" b="1" dirty="0"/>
              <a:t>1,90</a:t>
            </a:r>
            <a:r>
              <a:rPr lang="pt-BR" dirty="0"/>
              <a:t>. A representação deste objeto em JSON ficaria assim:</a:t>
            </a:r>
          </a:p>
          <a:p>
            <a:pPr marL="0" indent="0" fontAlgn="base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419F93-A4AD-4097-B6AF-BAE40B19A5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0753" r="41621" b="68102"/>
          <a:stretch/>
        </p:blipFill>
        <p:spPr>
          <a:xfrm>
            <a:off x="1710958" y="3606786"/>
            <a:ext cx="5275996" cy="197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19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JSON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61317"/>
            <a:ext cx="8553267" cy="267269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dirty="0"/>
              <a:t>o JSON é que ele é composto por </a:t>
            </a:r>
            <a:r>
              <a:rPr lang="pt-BR" b="1" dirty="0"/>
              <a:t>chave/valor</a:t>
            </a:r>
            <a:r>
              <a:rPr lang="pt-BR" dirty="0"/>
              <a:t> (ou no inglês </a:t>
            </a:r>
            <a:r>
              <a:rPr lang="pt-BR" i="1" dirty="0" err="1"/>
              <a:t>key</a:t>
            </a:r>
            <a:r>
              <a:rPr lang="pt-BR" i="1" dirty="0"/>
              <a:t>/</a:t>
            </a:r>
            <a:r>
              <a:rPr lang="pt-BR" i="1" dirty="0" err="1"/>
              <a:t>value</a:t>
            </a:r>
            <a:r>
              <a:rPr lang="pt-BR" dirty="0"/>
              <a:t>), as chaves representam os nomes dos atributos da classe e os valores, bem, são os valores do objeto.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419F93-A4AD-4097-B6AF-BAE40B19A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0753" r="41621" b="68102"/>
          <a:stretch/>
        </p:blipFill>
        <p:spPr>
          <a:xfrm>
            <a:off x="1699235" y="2897664"/>
            <a:ext cx="5275996" cy="197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43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JSON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5632" y="1713717"/>
            <a:ext cx="6009359" cy="2672694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Vejamos os elementos básicos do JSON.</a:t>
            </a:r>
          </a:p>
          <a:p>
            <a:pPr marL="0" indent="0" fontAlgn="base"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{ e } - delimita um objeto.</a:t>
            </a: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[ e ] - delimita um </a:t>
            </a:r>
            <a:r>
              <a:rPr lang="pt-BR" sz="2400" dirty="0" err="1">
                <a:solidFill>
                  <a:schemeClr val="tx1"/>
                </a:solidFill>
              </a:rPr>
              <a:t>array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: - separa chaves (atributos) de valores.</a:t>
            </a:r>
          </a:p>
          <a:p>
            <a:pPr marL="0" indent="0" fontAlgn="base">
              <a:buNone/>
            </a:pPr>
            <a:r>
              <a:rPr lang="pt-BR" sz="2400" dirty="0">
                <a:solidFill>
                  <a:schemeClr val="tx1"/>
                </a:solidFill>
              </a:rPr>
              <a:t>, - separa os atributos chave/valor.</a:t>
            </a:r>
          </a:p>
        </p:txBody>
      </p:sp>
    </p:spTree>
    <p:extLst>
      <p:ext uri="{BB962C8B-B14F-4D97-AF65-F5344CB8AC3E}">
        <p14:creationId xmlns:p14="http://schemas.microsoft.com/office/powerpoint/2010/main" val="32131386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Retrospectiva">
  <a:themeElements>
    <a:clrScheme name="Personalizada 5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FF6566"/>
      </a:accent1>
      <a:accent2>
        <a:srgbClr val="00B05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blipFill>
          <a:blip xmlns:r="http://schemas.openxmlformats.org/officeDocument/2006/relationships" r:embed="rId1"/>
          <a:stretch>
            <a:fillRect/>
          </a:stretch>
        </a:blipFill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SLIDEMESTRE</Template>
  <TotalTime>2990</TotalTime>
  <Words>958</Words>
  <Application>Microsoft Office PowerPoint</Application>
  <PresentationFormat>Personalizar</PresentationFormat>
  <Paragraphs>97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4" baseType="lpstr">
      <vt:lpstr>Arial</vt:lpstr>
      <vt:lpstr>Calibri</vt:lpstr>
      <vt:lpstr>Times New Roman</vt:lpstr>
      <vt:lpstr>Trebuchet MS</vt:lpstr>
      <vt:lpstr>Wingdings</vt:lpstr>
      <vt:lpstr>Retrospectiva</vt:lpstr>
      <vt:lpstr>Apresentação do PowerPoint</vt:lpstr>
      <vt:lpstr>Dica extra: Criando um apk</vt:lpstr>
      <vt:lpstr>Dica extra: Criando um apk</vt:lpstr>
      <vt:lpstr>Dica extra: Criando um apk</vt:lpstr>
      <vt:lpstr>Publicando na Google Play Store</vt:lpstr>
      <vt:lpstr>JSON</vt:lpstr>
      <vt:lpstr>JSON</vt:lpstr>
      <vt:lpstr>JSON</vt:lpstr>
      <vt:lpstr>JSON</vt:lpstr>
      <vt:lpstr>JSON</vt:lpstr>
      <vt:lpstr>JSON</vt:lpstr>
      <vt:lpstr>JSON</vt:lpstr>
      <vt:lpstr>Exemplo de JSON no Flutter</vt:lpstr>
      <vt:lpstr>JSON no Flutter</vt:lpstr>
      <vt:lpstr>JSON no Flutter</vt:lpstr>
      <vt:lpstr>JSON no Flutter</vt:lpstr>
      <vt:lpstr>JSON no Flutter</vt:lpstr>
      <vt:lpstr>JSON no Flutter</vt:lpstr>
      <vt:lpstr>JSON no Flutter</vt:lpstr>
      <vt:lpstr>JSON no Flutter</vt:lpstr>
      <vt:lpstr>JSON no Flutter</vt:lpstr>
      <vt:lpstr>JSON no Flutter</vt:lpstr>
      <vt:lpstr>JSON no Flutter</vt:lpstr>
      <vt:lpstr>JSON no Flutter</vt:lpstr>
      <vt:lpstr>JSON no Flutter</vt:lpstr>
      <vt:lpstr>JSON no Flutter</vt:lpstr>
      <vt:lpstr>JSON no Flutter</vt:lpstr>
      <vt:lpstr>JSON no Flutter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rildo</dc:creator>
  <dc:description/>
  <cp:lastModifiedBy>Rildo Oliveira</cp:lastModifiedBy>
  <cp:revision>233</cp:revision>
  <dcterms:created xsi:type="dcterms:W3CDTF">2019-09-09T16:05:57Z</dcterms:created>
  <dcterms:modified xsi:type="dcterms:W3CDTF">2019-12-17T13:53:49Z</dcterms:modified>
  <dc:language>pt-BR</dc:language>
</cp:coreProperties>
</file>